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34"/>
  </p:notesMasterIdLst>
  <p:sldIdLst>
    <p:sldId id="256" r:id="rId2"/>
    <p:sldId id="284" r:id="rId3"/>
    <p:sldId id="257" r:id="rId4"/>
    <p:sldId id="280" r:id="rId5"/>
    <p:sldId id="263" r:id="rId6"/>
    <p:sldId id="259" r:id="rId7"/>
    <p:sldId id="260" r:id="rId8"/>
    <p:sldId id="261" r:id="rId9"/>
    <p:sldId id="262" r:id="rId10"/>
    <p:sldId id="264" r:id="rId11"/>
    <p:sldId id="283" r:id="rId12"/>
    <p:sldId id="265" r:id="rId13"/>
    <p:sldId id="266" r:id="rId14"/>
    <p:sldId id="267" r:id="rId15"/>
    <p:sldId id="268" r:id="rId16"/>
    <p:sldId id="269" r:id="rId17"/>
    <p:sldId id="285" r:id="rId18"/>
    <p:sldId id="270" r:id="rId19"/>
    <p:sldId id="286" r:id="rId20"/>
    <p:sldId id="271" r:id="rId21"/>
    <p:sldId id="272" r:id="rId22"/>
    <p:sldId id="273" r:id="rId23"/>
    <p:sldId id="281" r:id="rId24"/>
    <p:sldId id="282" r:id="rId25"/>
    <p:sldId id="274" r:id="rId26"/>
    <p:sldId id="275" r:id="rId27"/>
    <p:sldId id="287" r:id="rId28"/>
    <p:sldId id="276" r:id="rId29"/>
    <p:sldId id="288" r:id="rId30"/>
    <p:sldId id="277" r:id="rId31"/>
    <p:sldId id="278" r:id="rId32"/>
    <p:sldId id="279" r:id="rId3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5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28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05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14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9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6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80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57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82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9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523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994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021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05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637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440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540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242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84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111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8195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402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04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2042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114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08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801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Panorama de la IA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835243" y="2861304"/>
            <a:ext cx="173742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400" dirty="0">
                <a:latin typeface="Arial" pitchFamily="34" charset="0"/>
                <a:ea typeface="Arial" pitchFamily="34" charset="-122"/>
                <a:cs typeface="Arial" pitchFamily="34" charset="-120"/>
              </a:rPr>
              <a:t>José J. Martínez P.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63646" y="3558315"/>
            <a:ext cx="816709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buNone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Febrero 2026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Definición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6"/>
            <a:ext cx="7924933" cy="47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 algn="just">
              <a:lnSpc>
                <a:spcPts val="1890"/>
              </a:lnSpc>
              <a:buNone/>
            </a:pP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El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problema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de la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inteligencia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artificial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es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el de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construir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una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máquina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que, </a:t>
            </a:r>
          </a:p>
          <a:p>
            <a:pPr marL="0" indent="0" algn="just">
              <a:lnSpc>
                <a:spcPts val="1890"/>
              </a:lnSpc>
              <a:buNone/>
            </a:pP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si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se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comporta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de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manera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similar al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comportamiento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que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realice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un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ser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humano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</a:p>
          <a:p>
            <a:pPr marL="0" indent="0" algn="just">
              <a:lnSpc>
                <a:spcPts val="1890"/>
              </a:lnSpc>
              <a:buNone/>
            </a:pP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esta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sería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llamada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inteligente</a:t>
            </a:r>
            <a:r>
              <a:rPr lang="en-US" sz="14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09534" y="1957918"/>
            <a:ext cx="8083431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470"/>
              </a:lnSpc>
              <a:buNone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470"/>
              </a:lnSpc>
              <a:buNone/>
            </a:pPr>
            <a:r>
              <a:rPr lang="en-US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Dartmouth 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College, 1956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Enfoques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 la IA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9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1: Pensar Humanamente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6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Estudiar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cómo funciona la mente humana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Experimentación psicológica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Crear modelos computacionales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Campo: Ciencia Cognitiva</a:t>
            </a:r>
            <a:endParaRPr lang="en-US" sz="135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60" y="1237837"/>
            <a:ext cx="2102304" cy="3177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0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2: IA Simbólica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759565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Codificar el "pensamiento correcto"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Basada en silogismos de Aristóteles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Razonamiento formal y lógico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Limitado a ambientes controlados</a:t>
            </a:r>
            <a:endParaRPr lang="en-US" sz="1350" dirty="0"/>
          </a:p>
        </p:txBody>
      </p:sp>
      <p:sp>
        <p:nvSpPr>
          <p:cNvPr id="5" name="Rectángulo 4"/>
          <p:cNvSpPr/>
          <p:nvPr/>
        </p:nvSpPr>
        <p:spPr>
          <a:xfrm>
            <a:off x="4502728" y="1963331"/>
            <a:ext cx="35259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dirty="0"/>
              <a:t>¬(</a:t>
            </a:r>
            <a:r>
              <a:rPr lang="es-CO" sz="3200" dirty="0" err="1"/>
              <a:t>p∧q</a:t>
            </a:r>
            <a:r>
              <a:rPr lang="es-CO" sz="3200" dirty="0"/>
              <a:t>)≡(¬p∨¬q)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0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3: Agentes Inteligentes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1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Un agente inteligente percibe y actúa en su entorno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301" y="1927241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Percibe información mediante sensores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Procesa información en modelo mental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Toma decisiones y ordena acciones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Busca obtener recompensas</a:t>
            </a:r>
            <a:endParaRPr lang="en-US" sz="135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83" y="1593247"/>
            <a:ext cx="2838547" cy="2148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0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4: Sistemas Bio-inspirados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821769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Observar comportamientos de seres vivos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Autonomía y auto-organización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Estrategias para 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la </a:t>
            </a: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sobrevivencia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Comportamientos "inteligentes" naturales</a:t>
            </a:r>
            <a:endParaRPr lang="en-US" sz="135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171" y="1249491"/>
            <a:ext cx="2224494" cy="3324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0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Enfoque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5: Enfoque de Datos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842856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Datos = experiencia humana digitalizada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Procesamiento y análisis de datos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Construcción de modelos predictivos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Machine Learning, Big Data, Física Social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5838" y="3101934"/>
            <a:ext cx="8083431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>
              <a:solidFill>
                <a:schemeClr val="accent5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91" y="1368819"/>
            <a:ext cx="3746278" cy="2525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Qué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inteligencia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0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Definición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Inteligencia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6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Aprender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de la experiencia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Adaptarse adecuadamente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Resolver problemas nuevos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Hacerlo rápidamente</a:t>
            </a:r>
            <a:endParaRPr lang="en-US" sz="13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45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Acercamiento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a la IA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3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s-CO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Concepto 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6"/>
            <a:ext cx="7924933" cy="479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Un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sistema es un conjunto de elementos o agentes ligados por relaciones que generan un comportamiento emergente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534" y="1881690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680"/>
              </a:lnSpc>
              <a:buNone/>
            </a:pPr>
            <a:r>
              <a:rPr lang="en-US" sz="12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Fórmula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: S = {A, R}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09534" y="2095007"/>
            <a:ext cx="8083431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470"/>
              </a:lnSpc>
              <a:buNone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470"/>
              </a:lnSpc>
              <a:buNone/>
            </a:pPr>
            <a:r>
              <a:rPr lang="es-CO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Donde</a:t>
            </a:r>
            <a:r>
              <a:rPr lang="en-US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A = agentes, R = relaciones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Tipos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Sistemas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6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Simples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Sistemas Complicados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Sistemas Caóticamente Desorganizados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Sistemas Complejos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Simples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6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endParaRPr lang="en-US" sz="1200" b="1" dirty="0" smtClean="0">
              <a:solidFill>
                <a:srgbClr val="38BDF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1680"/>
              </a:lnSpc>
            </a:pP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Pocos agentes, </a:t>
            </a:r>
            <a:r>
              <a:rPr lang="en-US" sz="120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relaciones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formales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s-CO" sz="1200" dirty="0"/>
              <a:t>𝑆𝑠 = {𝐴𝑠, 𝑅𝑠</a:t>
            </a:r>
            <a:r>
              <a:rPr lang="es-CO" sz="1200" dirty="0" smtClean="0"/>
              <a:t>}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09534" y="1752144"/>
            <a:ext cx="8083431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470"/>
              </a:lnSpc>
              <a:buNone/>
            </a:pPr>
            <a:r>
              <a:rPr lang="en-US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Son 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totalmente predecibles</a:t>
            </a:r>
            <a:endParaRPr lang="en-US" sz="105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09" y="1902842"/>
            <a:ext cx="3590925" cy="1704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621" y="3854702"/>
            <a:ext cx="2628900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Complicados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09534" y="1340800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Complicados: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Pocos agentes, comportamiento independiente, </a:t>
            </a:r>
            <a:r>
              <a:rPr lang="es-CO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completamente predecibles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</a:p>
          <a:p>
            <a:pPr>
              <a:lnSpc>
                <a:spcPts val="1680"/>
              </a:lnSpc>
            </a:pPr>
            <a:r>
              <a:rPr lang="es-CO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bienes hechos por 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el 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hombre.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𝑆𝑐 = {𝐴𝑐, 𝑅𝑐}, 𝑅𝑐 entre los comportamientos de los agentes es = {Ø}.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09534" y="1980744"/>
            <a:ext cx="8083431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S</a:t>
            </a:r>
            <a:r>
              <a:rPr lang="en-US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on 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totalmente predecibles</a:t>
            </a:r>
            <a:endParaRPr lang="en-US" sz="105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917" y="2074009"/>
            <a:ext cx="4437469" cy="23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Caóticos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6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endParaRPr lang="en-US" sz="1200" b="1" dirty="0" smtClean="0">
              <a:solidFill>
                <a:srgbClr val="38BDF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1680"/>
              </a:lnSpc>
            </a:pPr>
            <a:r>
              <a:rPr lang="en-US" sz="12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Caóticamente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Desorganizados: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Muchos agentes </a:t>
            </a:r>
            <a:r>
              <a:rPr lang="en-US" sz="120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independientes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(</a:t>
            </a:r>
            <a:r>
              <a:rPr lang="es-CO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análisis estadístico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),</a:t>
            </a:r>
          </a:p>
          <a:p>
            <a:pPr>
              <a:lnSpc>
                <a:spcPts val="1680"/>
              </a:lnSpc>
            </a:pP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𝑆𝑐𝑑 = {𝐴𝑐𝑑, 𝑅𝑐𝑑} </a:t>
            </a: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anose="020B0604020202020204" pitchFamily="34" charset="0"/>
              </a:rPr>
              <a:t>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𝑅𝑐𝑑 entre los comportamientos de los agentes es = {Ø</a:t>
            </a: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}. </a:t>
            </a:r>
            <a:r>
              <a:rPr lang="es-CO" sz="1200" dirty="0" smtClean="0">
                <a:latin typeface="Arial" pitchFamily="34" charset="0"/>
                <a:ea typeface="Arial" pitchFamily="34" charset="-122"/>
                <a:cs typeface="Arial" panose="020B0604020202020204" pitchFamily="34" charset="0"/>
              </a:rPr>
              <a:t>La decisión que toma </a:t>
            </a:r>
          </a:p>
          <a:p>
            <a:pPr>
              <a:lnSpc>
                <a:spcPts val="1680"/>
              </a:lnSpc>
            </a:pPr>
            <a:r>
              <a:rPr lang="es-CO" sz="1200" dirty="0">
                <a:latin typeface="Arial" pitchFamily="34" charset="0"/>
                <a:ea typeface="Arial" pitchFamily="34" charset="-122"/>
                <a:cs typeface="Arial" panose="020B0604020202020204" pitchFamily="34" charset="0"/>
              </a:rPr>
              <a:t> </a:t>
            </a:r>
            <a:r>
              <a:rPr lang="es-CO" sz="1200" dirty="0" smtClean="0">
                <a:latin typeface="Arial" pitchFamily="34" charset="0"/>
                <a:ea typeface="Arial" pitchFamily="34" charset="-122"/>
                <a:cs typeface="Arial" panose="020B0604020202020204" pitchFamily="34" charset="0"/>
              </a:rPr>
              <a:t>un agente es independiente de la que toman los otros agentes. </a:t>
            </a:r>
            <a:endParaRPr lang="es-CO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10" y="2108386"/>
            <a:ext cx="3942876" cy="26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s-CO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 Complejos</a:t>
            </a:r>
            <a:endParaRPr lang="es-CO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508949" y="1181984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80"/>
              </a:lnSpc>
            </a:pPr>
            <a:endParaRPr lang="en-US" sz="1200" b="1" dirty="0" smtClean="0">
              <a:solidFill>
                <a:srgbClr val="38BDF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1680"/>
              </a:lnSpc>
            </a:pPr>
            <a:r>
              <a:rPr lang="es-CO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Sistemas Complejos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Muchos agentes con relaciones no formales → NO 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PREDECIBLES. </a:t>
            </a:r>
            <a:endParaRPr lang="en-US" sz="120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>
              <a:lnSpc>
                <a:spcPts val="1680"/>
              </a:lnSpc>
            </a:pP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𝑆𝑐𝑜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= {𝐴𝑐𝑜, 𝑅𝑐𝑜}, </a:t>
            </a: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número de agentes 𝐴𝑐𝑜 es relativamente alto. El conjunto de relaciones 𝑅𝑐 entre los comportamientos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los agentes no se puede plantear en términos formales dado que el comportamiento </a:t>
            </a:r>
            <a:endParaRPr lang="es-CO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80"/>
              </a:lnSpc>
            </a:pP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un agente </a:t>
            </a:r>
            <a:r>
              <a:rPr lang="es-CO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influye </a:t>
            </a:r>
            <a:r>
              <a:rPr lang="es-CO" sz="1200" dirty="0">
                <a:latin typeface="Arial" panose="020B0604020202020204" pitchFamily="34" charset="0"/>
                <a:cs typeface="Arial" panose="020B0604020202020204" pitchFamily="34" charset="0"/>
              </a:rPr>
              <a:t>de diversas maneras en el comportamiento de otros </a:t>
            </a:r>
            <a:r>
              <a:rPr lang="es-CO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agentes.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66" y="2258005"/>
            <a:ext cx="3880797" cy="223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26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Complejidad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Computacional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87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Crecimiento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exponencial en tiempo de ejecución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534" y="1641732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680"/>
              </a:lnSpc>
              <a:buNone/>
            </a:pPr>
            <a:r>
              <a:rPr lang="en-US" sz="12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Ejemplo</a:t>
            </a:r>
            <a:r>
              <a:rPr lang="en-US" sz="120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Sudoku: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914301" y="1931119"/>
            <a:ext cx="7620166" cy="947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890"/>
              </a:lnSpc>
              <a:buSzPct val="100000"/>
              <a:buChar char="•"/>
            </a:pPr>
            <a:endParaRPr lang="en-US" sz="10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1890"/>
              </a:lnSpc>
              <a:buSzPct val="100000"/>
              <a:buChar char="•"/>
            </a:pPr>
            <a:r>
              <a:rPr lang="en-US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2×2</a:t>
            </a: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: 288 configuraciones</a:t>
            </a:r>
            <a:endParaRPr lang="en-US" sz="1050" dirty="0"/>
          </a:p>
          <a:p>
            <a:pPr marL="342900" indent="-342900">
              <a:lnSpc>
                <a:spcPts val="1890"/>
              </a:lnSpc>
              <a:buSzPct val="100000"/>
              <a:buChar char="•"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3×3: 6.7 × 10²¹ configuraciones</a:t>
            </a:r>
            <a:endParaRPr lang="en-US" sz="1050" dirty="0"/>
          </a:p>
          <a:p>
            <a:pPr marL="342900" indent="-342900">
              <a:lnSpc>
                <a:spcPts val="1890"/>
              </a:lnSpc>
              <a:buSzPct val="100000"/>
              <a:buChar char="•"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4×4: 6 × 10⁹⁸ configuraciones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</a:t>
            </a:r>
            <a:r>
              <a:rPr lang="es-CO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Nicho de aplicación</a:t>
            </a:r>
            <a:endParaRPr lang="es-CO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26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Dónde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 Aplica la IA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87"/>
            <a:ext cx="7620166" cy="731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Predicción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de sistemas complejos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Solución de problemas con alta complejidad computacional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4958" y="1398654"/>
            <a:ext cx="5054084" cy="68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</a:t>
            </a:r>
            <a:r>
              <a:rPr lang="es-CO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Herramientas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45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IA</a:t>
            </a:r>
            <a:endParaRPr lang="en-US" sz="45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4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4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¿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Qué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 la IA?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5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La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tecnología más revolucionaria de nuestro tiempo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Impacta cada vez más a la sociedad mundial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Nuevo paradigma de la ingeniería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Desde 2023 tiene más titulares que otras tecnologías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26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Herramientas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IA - Comportamiento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87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Autómatas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celulares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Algoritmos genéticos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Programación genética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Lógica difusa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994" y="609526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Herramientas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IA - Redes Neuronales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87"/>
            <a:ext cx="7620166" cy="1847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s-CO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Redes neuronales artificiales</a:t>
            </a:r>
            <a:endParaRPr lang="es-CO" sz="1350" dirty="0" smtClean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s-CO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Machine </a:t>
            </a:r>
            <a:r>
              <a:rPr lang="es-CO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Learning</a:t>
            </a:r>
            <a:endParaRPr lang="es-CO" sz="1350" dirty="0" smtClean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s-CO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Deep</a:t>
            </a:r>
            <a:r>
              <a:rPr lang="es-CO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s-CO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Learning</a:t>
            </a:r>
            <a:endParaRPr lang="es-CO" sz="1350" dirty="0" smtClean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s-CO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IA Generativa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s-CO" sz="1350" dirty="0" smtClean="0">
                <a:latin typeface="Arial" pitchFamily="34" charset="0"/>
                <a:cs typeface="Arial" pitchFamily="34" charset="-120"/>
              </a:rPr>
              <a:t>IA Física</a:t>
            </a:r>
            <a:endParaRPr lang="es-CO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16498" y="1804122"/>
            <a:ext cx="1710839" cy="54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Gracias</a:t>
            </a:r>
            <a:endParaRPr 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4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40"/>
              </a:lnSpc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Tipos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IA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5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9533" y="3055112"/>
            <a:ext cx="8083431" cy="1399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/>
          </a:p>
        </p:txBody>
      </p:sp>
      <p:sp>
        <p:nvSpPr>
          <p:cNvPr id="8" name="Rectángulo 7"/>
          <p:cNvSpPr/>
          <p:nvPr/>
        </p:nvSpPr>
        <p:spPr>
          <a:xfrm>
            <a:off x="609534" y="1129547"/>
            <a:ext cx="7924934" cy="1520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ext 3"/>
          <p:cNvSpPr/>
          <p:nvPr/>
        </p:nvSpPr>
        <p:spPr>
          <a:xfrm>
            <a:off x="838068" y="1231142"/>
            <a:ext cx="76172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General</a:t>
            </a:r>
            <a:endParaRPr 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 4"/>
          <p:cNvSpPr/>
          <p:nvPr/>
        </p:nvSpPr>
        <p:spPr>
          <a:xfrm>
            <a:off x="838068" y="1767430"/>
            <a:ext cx="7617222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Automatización completa de sistemas (ciudades, empresas)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838068" y="2163631"/>
            <a:ext cx="7617222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Todavía es una meta a largo </a:t>
            </a:r>
            <a:r>
              <a:rPr lang="es-CO" sz="10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plazo, aunque algo tiene la IA Generativa</a:t>
            </a:r>
            <a:endParaRPr lang="es-CO" sz="1050" dirty="0"/>
          </a:p>
        </p:txBody>
      </p:sp>
      <p:sp>
        <p:nvSpPr>
          <p:cNvPr id="13" name="Rectángulo 12"/>
          <p:cNvSpPr/>
          <p:nvPr/>
        </p:nvSpPr>
        <p:spPr>
          <a:xfrm>
            <a:off x="609533" y="3009458"/>
            <a:ext cx="7924934" cy="15201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80"/>
              </a:lnSpc>
            </a:pP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4" name="Text 6"/>
          <p:cNvSpPr/>
          <p:nvPr/>
        </p:nvSpPr>
        <p:spPr>
          <a:xfrm>
            <a:off x="838068" y="3234532"/>
            <a:ext cx="7617222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21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IA Estrecha</a:t>
            </a:r>
            <a:endParaRPr 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 8"/>
          <p:cNvSpPr/>
          <p:nvPr/>
        </p:nvSpPr>
        <p:spPr>
          <a:xfrm>
            <a:off x="838068" y="4011574"/>
            <a:ext cx="7617222" cy="18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470"/>
              </a:lnSpc>
              <a:buNone/>
            </a:pPr>
            <a:r>
              <a:rPr lang="en-US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Enfoque actual de desarrollo</a:t>
            </a:r>
            <a:endParaRPr lang="en-US" sz="1050" dirty="0"/>
          </a:p>
        </p:txBody>
      </p:sp>
      <p:sp>
        <p:nvSpPr>
          <p:cNvPr id="17" name="Text 7"/>
          <p:cNvSpPr/>
          <p:nvPr/>
        </p:nvSpPr>
        <p:spPr>
          <a:xfrm>
            <a:off x="838068" y="3688525"/>
            <a:ext cx="7617222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Solución de problemas específicos y aislados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66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3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Historia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la IA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3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b="1" dirty="0" smtClean="0">
              <a:solidFill>
                <a:srgbClr val="38BDF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1943</a:t>
            </a:r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Primer computador americano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534" y="1641739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b="1" dirty="0" smtClean="0">
              <a:solidFill>
                <a:srgbClr val="38BDF8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1956</a:t>
            </a:r>
            <a:r>
              <a:rPr lang="en-US" sz="135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r>
              <a:rPr lang="en-US" sz="135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Conferencia Dartmouth - término "IA" acuñado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9534" y="2033985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Líderes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: H. Simon, J. McCarthy, C. Shannon, A. Newell, M. Minsky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4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Desarrollos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Recientes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5"/>
            <a:ext cx="7620166" cy="1154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Deep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Learning (DL)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IA Generativa (</a:t>
            </a:r>
            <a:r>
              <a:rPr lang="en-US" sz="13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IAGen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smtClean="0">
                <a:latin typeface="Arial" pitchFamily="34" charset="0"/>
                <a:cs typeface="Arial" pitchFamily="34" charset="-120"/>
              </a:rPr>
              <a:t>IA </a:t>
            </a:r>
            <a:r>
              <a:rPr lang="en-US" sz="1350" dirty="0" err="1" smtClean="0">
                <a:latin typeface="Arial" pitchFamily="34" charset="0"/>
                <a:cs typeface="Arial" pitchFamily="34" charset="-120"/>
              </a:rPr>
              <a:t>Física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9534" y="2632273"/>
            <a:ext cx="8083431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680"/>
              </a:lnSpc>
              <a:buNone/>
            </a:pPr>
            <a:endParaRPr lang="en-US" sz="120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680"/>
              </a:lnSpc>
              <a:buNone/>
            </a:pPr>
            <a:r>
              <a:rPr lang="en-US" sz="120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Aplicaciones</a:t>
            </a:r>
            <a:r>
              <a:rPr lang="en-US" sz="1200" dirty="0">
                <a:latin typeface="Arial" pitchFamily="34" charset="0"/>
                <a:ea typeface="Arial" pitchFamily="34" charset="-122"/>
                <a:cs typeface="Arial" pitchFamily="34" charset="-120"/>
              </a:rPr>
              <a:t>: Chat-GPT, DeepSeek, y otros sistemas generativos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5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en-US" sz="2700" b="1" dirty="0" err="1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Impacto</a:t>
            </a: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 la IAGen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6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Confronta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el sistema educativo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Desafía el sistema de justicia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Transforma el ejercicio profesional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Crea y elimina puestos de trabajo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3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IA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Física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09534" y="1249493"/>
            <a:ext cx="8083431" cy="239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90"/>
              </a:lnSpc>
              <a:buNone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0" indent="0">
              <a:lnSpc>
                <a:spcPts val="1890"/>
              </a:lnSpc>
              <a:buNone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Dotación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de razonamiento cognitivo a máquinas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914301" y="1641739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Mejor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procesamiento de información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Toma de decisiones complejas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Conciencia espacial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Actuación en contextos del mundo real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34" y="609533"/>
            <a:ext cx="8083431" cy="411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IA </a:t>
            </a: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como Elemento Geopolítico</a:t>
            </a:r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914301" y="1249493"/>
            <a:ext cx="7620166" cy="157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430"/>
              </a:lnSpc>
              <a:buSzPct val="100000"/>
              <a:buChar char="•"/>
            </a:pPr>
            <a:endParaRPr lang="en-US" sz="1350" dirty="0" smtClean="0"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 err="1" smtClean="0">
                <a:latin typeface="Arial" pitchFamily="34" charset="0"/>
                <a:ea typeface="Arial" pitchFamily="34" charset="-122"/>
                <a:cs typeface="Arial" pitchFamily="34" charset="-120"/>
              </a:rPr>
              <a:t>Tecnología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clave en el juego global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Gobiernos invierten en planes estratégicos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Ejemplo: chips H20 de NVIDIA</a:t>
            </a:r>
            <a:endParaRPr lang="en-US" sz="1350" dirty="0"/>
          </a:p>
          <a:p>
            <a:pPr marL="342900" indent="-342900">
              <a:lnSpc>
                <a:spcPts val="2430"/>
              </a:lnSpc>
              <a:buSzPct val="100000"/>
              <a:buChar char="•"/>
            </a:pPr>
            <a:r>
              <a:rPr lang="en-US" sz="1350" dirty="0">
                <a:latin typeface="Arial" pitchFamily="34" charset="0"/>
                <a:ea typeface="Arial" pitchFamily="34" charset="-122"/>
                <a:cs typeface="Arial" pitchFamily="34" charset="-120"/>
              </a:rPr>
              <a:t>Fomento de innovación e </a:t>
            </a:r>
            <a:r>
              <a:rPr lang="en-US" sz="1350" dirty="0" smtClean="0">
                <a:latin typeface="Arial" pitchFamily="34" charset="0"/>
                <a:ea typeface="Arial" pitchFamily="34" charset="-122"/>
                <a:cs typeface="Arial" pitchFamily="34" charset="-120"/>
              </a:rPr>
              <a:t>I + D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</TotalTime>
  <Words>830</Words>
  <Application>Microsoft Office PowerPoint</Application>
  <PresentationFormat>Presentación en pantalla (16:9)</PresentationFormat>
  <Paragraphs>190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Trebuchet MS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Perplexity 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usuario pc</cp:lastModifiedBy>
  <cp:revision>29</cp:revision>
  <dcterms:created xsi:type="dcterms:W3CDTF">2026-02-02T17:28:11Z</dcterms:created>
  <dcterms:modified xsi:type="dcterms:W3CDTF">2026-02-02T23:33:57Z</dcterms:modified>
</cp:coreProperties>
</file>